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8" r:id="rId5"/>
    <p:sldId id="264" r:id="rId6"/>
    <p:sldId id="265" r:id="rId7"/>
    <p:sldId id="266" r:id="rId8"/>
    <p:sldId id="270" r:id="rId9"/>
    <p:sldId id="267" r:id="rId10"/>
    <p:sldId id="269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3B0D9-2235-48C7-9B6F-674E4861A1E1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098AD94-D96D-4398-AE85-0045380EBC21}">
      <dgm:prSet phldrT="[Текст]"/>
      <dgm:spPr/>
      <dgm:t>
        <a:bodyPr/>
        <a:lstStyle/>
        <a:p>
          <a:r>
            <a:rPr lang="ru-RU" b="1" dirty="0" smtClean="0"/>
            <a:t>Школа мастеров игры</a:t>
          </a:r>
          <a:endParaRPr lang="ru-RU" b="1" dirty="0"/>
        </a:p>
      </dgm:t>
    </dgm:pt>
    <dgm:pt modelId="{8EE2CA15-3B85-482F-A2C7-08AD8677812B}" type="parTrans" cxnId="{F87A55EC-5972-4A0A-82B3-3DD68640535B}">
      <dgm:prSet/>
      <dgm:spPr/>
      <dgm:t>
        <a:bodyPr/>
        <a:lstStyle/>
        <a:p>
          <a:endParaRPr lang="ru-RU"/>
        </a:p>
      </dgm:t>
    </dgm:pt>
    <dgm:pt modelId="{673A27B1-260C-4D26-98A7-055C2E4E813F}" type="sibTrans" cxnId="{F87A55EC-5972-4A0A-82B3-3DD68640535B}">
      <dgm:prSet/>
      <dgm:spPr/>
      <dgm:t>
        <a:bodyPr/>
        <a:lstStyle/>
        <a:p>
          <a:endParaRPr lang="ru-RU"/>
        </a:p>
      </dgm:t>
    </dgm:pt>
    <dgm:pt modelId="{7F9BDF94-31D5-48EE-9F4E-6D1EE0259AE1}">
      <dgm:prSet phldrT="[Текст]"/>
      <dgm:spPr/>
      <dgm:t>
        <a:bodyPr/>
        <a:lstStyle/>
        <a:p>
          <a:r>
            <a:rPr lang="ru-RU" b="1" dirty="0" smtClean="0"/>
            <a:t>Обучение команды </a:t>
          </a:r>
          <a:r>
            <a:rPr lang="ru-RU" b="1" dirty="0" err="1" smtClean="0"/>
            <a:t>Антикафе</a:t>
          </a:r>
          <a:endParaRPr lang="ru-RU" b="1" dirty="0"/>
        </a:p>
      </dgm:t>
    </dgm:pt>
    <dgm:pt modelId="{FF873D49-6258-4261-AE4A-F669D6736706}" type="parTrans" cxnId="{3A594A90-CCE2-42C3-B70E-B5B7E17CA4AE}">
      <dgm:prSet/>
      <dgm:spPr/>
      <dgm:t>
        <a:bodyPr/>
        <a:lstStyle/>
        <a:p>
          <a:endParaRPr lang="ru-RU"/>
        </a:p>
      </dgm:t>
    </dgm:pt>
    <dgm:pt modelId="{646DB875-B45A-4946-A459-F1D92435400D}" type="sibTrans" cxnId="{3A594A90-CCE2-42C3-B70E-B5B7E17CA4AE}">
      <dgm:prSet/>
      <dgm:spPr/>
      <dgm:t>
        <a:bodyPr/>
        <a:lstStyle/>
        <a:p>
          <a:endParaRPr lang="ru-RU"/>
        </a:p>
      </dgm:t>
    </dgm:pt>
    <dgm:pt modelId="{D0C81F07-7145-48C3-A8B6-25DE44CC5537}">
      <dgm:prSet phldrT="[Текст]"/>
      <dgm:spPr/>
      <dgm:t>
        <a:bodyPr/>
        <a:lstStyle/>
        <a:p>
          <a:r>
            <a:rPr lang="ru-RU" b="1" dirty="0" smtClean="0"/>
            <a:t>Инклюзивные турниры по настольным играм</a:t>
          </a:r>
          <a:endParaRPr lang="ru-RU" b="1" dirty="0"/>
        </a:p>
      </dgm:t>
    </dgm:pt>
    <dgm:pt modelId="{9770F317-EA97-46AC-B984-F53AA7A95754}" type="parTrans" cxnId="{DB272982-F9B6-4B66-8C21-953B76F25F3C}">
      <dgm:prSet/>
      <dgm:spPr/>
      <dgm:t>
        <a:bodyPr/>
        <a:lstStyle/>
        <a:p>
          <a:endParaRPr lang="ru-RU"/>
        </a:p>
      </dgm:t>
    </dgm:pt>
    <dgm:pt modelId="{94ECB01E-7E43-47F3-BFCF-D7A36A66875F}" type="sibTrans" cxnId="{DB272982-F9B6-4B66-8C21-953B76F25F3C}">
      <dgm:prSet/>
      <dgm:spPr/>
      <dgm:t>
        <a:bodyPr/>
        <a:lstStyle/>
        <a:p>
          <a:endParaRPr lang="ru-RU"/>
        </a:p>
      </dgm:t>
    </dgm:pt>
    <dgm:pt modelId="{745EE4B2-C010-43F5-9226-79CDD92EB973}">
      <dgm:prSet phldrT="[Текст]"/>
      <dgm:spPr/>
      <dgm:t>
        <a:bodyPr/>
        <a:lstStyle/>
        <a:p>
          <a:r>
            <a:rPr lang="ru-RU" b="1" dirty="0" smtClean="0"/>
            <a:t>Кино показы с </a:t>
          </a:r>
          <a:r>
            <a:rPr lang="ru-RU" b="1" dirty="0" err="1" smtClean="0"/>
            <a:t>тифлокомментариями</a:t>
          </a:r>
          <a:endParaRPr lang="ru-RU" b="1" dirty="0"/>
        </a:p>
      </dgm:t>
    </dgm:pt>
    <dgm:pt modelId="{E912171A-8B34-463E-9CE8-F7B7268D5F54}" type="parTrans" cxnId="{D735B6BB-1A4A-4780-BB93-ED8443EA294D}">
      <dgm:prSet/>
      <dgm:spPr/>
      <dgm:t>
        <a:bodyPr/>
        <a:lstStyle/>
        <a:p>
          <a:endParaRPr lang="ru-RU"/>
        </a:p>
      </dgm:t>
    </dgm:pt>
    <dgm:pt modelId="{E22D378A-26BB-4BC2-9D32-E36DC1878C6F}" type="sibTrans" cxnId="{D735B6BB-1A4A-4780-BB93-ED8443EA294D}">
      <dgm:prSet/>
      <dgm:spPr/>
      <dgm:t>
        <a:bodyPr/>
        <a:lstStyle/>
        <a:p>
          <a:endParaRPr lang="ru-RU"/>
        </a:p>
      </dgm:t>
    </dgm:pt>
    <dgm:pt modelId="{2D0D7FE1-C028-4C68-A007-C7E9A6BDB1B8}">
      <dgm:prSet phldrT="[Текст]"/>
      <dgm:spPr/>
      <dgm:t>
        <a:bodyPr/>
        <a:lstStyle/>
        <a:p>
          <a:r>
            <a:rPr lang="ru-RU" b="1" dirty="0" err="1" smtClean="0"/>
            <a:t>Бизнес-завтраки</a:t>
          </a:r>
          <a:r>
            <a:rPr lang="ru-RU" b="1" dirty="0" smtClean="0"/>
            <a:t> в </a:t>
          </a:r>
          <a:r>
            <a:rPr lang="ru-RU" b="1" dirty="0" err="1" smtClean="0"/>
            <a:t>Антикафе</a:t>
          </a:r>
          <a:endParaRPr lang="ru-RU" b="1" dirty="0"/>
        </a:p>
      </dgm:t>
    </dgm:pt>
    <dgm:pt modelId="{87CF26C7-30B3-49F7-B5CE-04DD70A1DACB}" type="parTrans" cxnId="{712867BB-CF55-4C42-923C-28B843B458EC}">
      <dgm:prSet/>
      <dgm:spPr/>
      <dgm:t>
        <a:bodyPr/>
        <a:lstStyle/>
        <a:p>
          <a:endParaRPr lang="ru-RU"/>
        </a:p>
      </dgm:t>
    </dgm:pt>
    <dgm:pt modelId="{4F601041-0583-4379-8735-9F44F8AFD169}" type="sibTrans" cxnId="{712867BB-CF55-4C42-923C-28B843B458EC}">
      <dgm:prSet/>
      <dgm:spPr/>
      <dgm:t>
        <a:bodyPr/>
        <a:lstStyle/>
        <a:p>
          <a:endParaRPr lang="ru-RU"/>
        </a:p>
      </dgm:t>
    </dgm:pt>
    <dgm:pt modelId="{0190DD38-120D-4B05-AFFC-3A726350706E}">
      <dgm:prSet/>
      <dgm:spPr/>
      <dgm:t>
        <a:bodyPr/>
        <a:lstStyle/>
        <a:p>
          <a:r>
            <a:rPr lang="ru-RU" b="1" dirty="0" smtClean="0"/>
            <a:t>Тематические встречи</a:t>
          </a:r>
          <a:endParaRPr lang="ru-RU" b="1" dirty="0"/>
        </a:p>
      </dgm:t>
    </dgm:pt>
    <dgm:pt modelId="{ECC04B8A-6F56-4963-9511-FE7160CA469E}" type="parTrans" cxnId="{BC5C8B32-ECD2-48A9-BAB1-6AB612C625E6}">
      <dgm:prSet/>
      <dgm:spPr/>
      <dgm:t>
        <a:bodyPr/>
        <a:lstStyle/>
        <a:p>
          <a:endParaRPr lang="ru-RU"/>
        </a:p>
      </dgm:t>
    </dgm:pt>
    <dgm:pt modelId="{B219F2B6-1990-4EA8-9810-396BAEFB54AC}" type="sibTrans" cxnId="{BC5C8B32-ECD2-48A9-BAB1-6AB612C625E6}">
      <dgm:prSet/>
      <dgm:spPr/>
      <dgm:t>
        <a:bodyPr/>
        <a:lstStyle/>
        <a:p>
          <a:endParaRPr lang="ru-RU"/>
        </a:p>
      </dgm:t>
    </dgm:pt>
    <dgm:pt modelId="{B843EE82-CFCB-442A-9672-D5114D3B0650}" type="pres">
      <dgm:prSet presAssocID="{ADB3B0D9-2235-48C7-9B6F-674E4861A1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A91E48-9E44-4FA5-AB80-91E3B3C5F930}" type="pres">
      <dgm:prSet presAssocID="{2098AD94-D96D-4398-AE85-0045380EBC2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59920-0390-47EF-BD9B-141C1FA09A9E}" type="pres">
      <dgm:prSet presAssocID="{673A27B1-260C-4D26-98A7-055C2E4E813F}" presName="sibTrans" presStyleCnt="0"/>
      <dgm:spPr/>
    </dgm:pt>
    <dgm:pt modelId="{EE79D15D-6DA9-464D-9238-4BDB6CABAB03}" type="pres">
      <dgm:prSet presAssocID="{7F9BDF94-31D5-48EE-9F4E-6D1EE0259A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8E4AF-899B-48ED-A884-2ADE8FF79AEE}" type="pres">
      <dgm:prSet presAssocID="{646DB875-B45A-4946-A459-F1D92435400D}" presName="sibTrans" presStyleCnt="0"/>
      <dgm:spPr/>
    </dgm:pt>
    <dgm:pt modelId="{582191A4-A15D-4AC4-B449-B583EB98666B}" type="pres">
      <dgm:prSet presAssocID="{D0C81F07-7145-48C3-A8B6-25DE44CC553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925C1-F9BB-40E8-A6DF-583424F21C5E}" type="pres">
      <dgm:prSet presAssocID="{94ECB01E-7E43-47F3-BFCF-D7A36A66875F}" presName="sibTrans" presStyleCnt="0"/>
      <dgm:spPr/>
    </dgm:pt>
    <dgm:pt modelId="{31774592-C6DC-438F-8FDC-CD64B807E1B7}" type="pres">
      <dgm:prSet presAssocID="{745EE4B2-C010-43F5-9226-79CDD92EB973}" presName="node" presStyleLbl="node1" presStyleIdx="3" presStyleCnt="6" custLinFactNeighborX="640" custLinFactNeighborY="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DBC6F-2538-4143-8818-C32999D5290E}" type="pres">
      <dgm:prSet presAssocID="{E22D378A-26BB-4BC2-9D32-E36DC1878C6F}" presName="sibTrans" presStyleCnt="0"/>
      <dgm:spPr/>
    </dgm:pt>
    <dgm:pt modelId="{A9A864A4-7E95-47AC-BBCD-D9A125309F1B}" type="pres">
      <dgm:prSet presAssocID="{2D0D7FE1-C028-4C68-A007-C7E9A6BDB1B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B41A3-7445-425D-9B2B-38BC181118C9}" type="pres">
      <dgm:prSet presAssocID="{4F601041-0583-4379-8735-9F44F8AFD169}" presName="sibTrans" presStyleCnt="0"/>
      <dgm:spPr/>
    </dgm:pt>
    <dgm:pt modelId="{7EF563D1-26B4-425A-9146-F818C0B76B70}" type="pres">
      <dgm:prSet presAssocID="{0190DD38-120D-4B05-AFFC-3A726350706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6DF71-5EE1-4515-B053-012ED5C6A4C9}" type="presOf" srcId="{D0C81F07-7145-48C3-A8B6-25DE44CC5537}" destId="{582191A4-A15D-4AC4-B449-B583EB98666B}" srcOrd="0" destOrd="0" presId="urn:microsoft.com/office/officeart/2005/8/layout/default"/>
    <dgm:cxn modelId="{D735B6BB-1A4A-4780-BB93-ED8443EA294D}" srcId="{ADB3B0D9-2235-48C7-9B6F-674E4861A1E1}" destId="{745EE4B2-C010-43F5-9226-79CDD92EB973}" srcOrd="3" destOrd="0" parTransId="{E912171A-8B34-463E-9CE8-F7B7268D5F54}" sibTransId="{E22D378A-26BB-4BC2-9D32-E36DC1878C6F}"/>
    <dgm:cxn modelId="{84997832-F8AE-4E6B-8F86-73841317A92C}" type="presOf" srcId="{0190DD38-120D-4B05-AFFC-3A726350706E}" destId="{7EF563D1-26B4-425A-9146-F818C0B76B70}" srcOrd="0" destOrd="0" presId="urn:microsoft.com/office/officeart/2005/8/layout/default"/>
    <dgm:cxn modelId="{EE1638A4-C0DC-4FE7-982C-F41C2630145F}" type="presOf" srcId="{2098AD94-D96D-4398-AE85-0045380EBC21}" destId="{B5A91E48-9E44-4FA5-AB80-91E3B3C5F930}" srcOrd="0" destOrd="0" presId="urn:microsoft.com/office/officeart/2005/8/layout/default"/>
    <dgm:cxn modelId="{3A594A90-CCE2-42C3-B70E-B5B7E17CA4AE}" srcId="{ADB3B0D9-2235-48C7-9B6F-674E4861A1E1}" destId="{7F9BDF94-31D5-48EE-9F4E-6D1EE0259AE1}" srcOrd="1" destOrd="0" parTransId="{FF873D49-6258-4261-AE4A-F669D6736706}" sibTransId="{646DB875-B45A-4946-A459-F1D92435400D}"/>
    <dgm:cxn modelId="{712867BB-CF55-4C42-923C-28B843B458EC}" srcId="{ADB3B0D9-2235-48C7-9B6F-674E4861A1E1}" destId="{2D0D7FE1-C028-4C68-A007-C7E9A6BDB1B8}" srcOrd="4" destOrd="0" parTransId="{87CF26C7-30B3-49F7-B5CE-04DD70A1DACB}" sibTransId="{4F601041-0583-4379-8735-9F44F8AFD169}"/>
    <dgm:cxn modelId="{FB4783B0-E927-403F-9BA8-07D26C748D60}" type="presOf" srcId="{2D0D7FE1-C028-4C68-A007-C7E9A6BDB1B8}" destId="{A9A864A4-7E95-47AC-BBCD-D9A125309F1B}" srcOrd="0" destOrd="0" presId="urn:microsoft.com/office/officeart/2005/8/layout/default"/>
    <dgm:cxn modelId="{0834AD92-C2C4-4025-9D8E-359F9916DCA7}" type="presOf" srcId="{7F9BDF94-31D5-48EE-9F4E-6D1EE0259AE1}" destId="{EE79D15D-6DA9-464D-9238-4BDB6CABAB03}" srcOrd="0" destOrd="0" presId="urn:microsoft.com/office/officeart/2005/8/layout/default"/>
    <dgm:cxn modelId="{145FFED8-170B-4141-B866-262F502CA095}" type="presOf" srcId="{ADB3B0D9-2235-48C7-9B6F-674E4861A1E1}" destId="{B843EE82-CFCB-442A-9672-D5114D3B0650}" srcOrd="0" destOrd="0" presId="urn:microsoft.com/office/officeart/2005/8/layout/default"/>
    <dgm:cxn modelId="{DB272982-F9B6-4B66-8C21-953B76F25F3C}" srcId="{ADB3B0D9-2235-48C7-9B6F-674E4861A1E1}" destId="{D0C81F07-7145-48C3-A8B6-25DE44CC5537}" srcOrd="2" destOrd="0" parTransId="{9770F317-EA97-46AC-B984-F53AA7A95754}" sibTransId="{94ECB01E-7E43-47F3-BFCF-D7A36A66875F}"/>
    <dgm:cxn modelId="{F87A55EC-5972-4A0A-82B3-3DD68640535B}" srcId="{ADB3B0D9-2235-48C7-9B6F-674E4861A1E1}" destId="{2098AD94-D96D-4398-AE85-0045380EBC21}" srcOrd="0" destOrd="0" parTransId="{8EE2CA15-3B85-482F-A2C7-08AD8677812B}" sibTransId="{673A27B1-260C-4D26-98A7-055C2E4E813F}"/>
    <dgm:cxn modelId="{BC5C8B32-ECD2-48A9-BAB1-6AB612C625E6}" srcId="{ADB3B0D9-2235-48C7-9B6F-674E4861A1E1}" destId="{0190DD38-120D-4B05-AFFC-3A726350706E}" srcOrd="5" destOrd="0" parTransId="{ECC04B8A-6F56-4963-9511-FE7160CA469E}" sibTransId="{B219F2B6-1990-4EA8-9810-396BAEFB54AC}"/>
    <dgm:cxn modelId="{51698852-C913-46EE-A51D-B6BE387C974E}" type="presOf" srcId="{745EE4B2-C010-43F5-9226-79CDD92EB973}" destId="{31774592-C6DC-438F-8FDC-CD64B807E1B7}" srcOrd="0" destOrd="0" presId="urn:microsoft.com/office/officeart/2005/8/layout/default"/>
    <dgm:cxn modelId="{4A173B91-33B0-49A1-A90C-C455A7A641C8}" type="presParOf" srcId="{B843EE82-CFCB-442A-9672-D5114D3B0650}" destId="{B5A91E48-9E44-4FA5-AB80-91E3B3C5F930}" srcOrd="0" destOrd="0" presId="urn:microsoft.com/office/officeart/2005/8/layout/default"/>
    <dgm:cxn modelId="{46D2EAD2-DB0C-4694-91C5-533A516BC20D}" type="presParOf" srcId="{B843EE82-CFCB-442A-9672-D5114D3B0650}" destId="{ABF59920-0390-47EF-BD9B-141C1FA09A9E}" srcOrd="1" destOrd="0" presId="urn:microsoft.com/office/officeart/2005/8/layout/default"/>
    <dgm:cxn modelId="{DA9E1AD5-04D0-4DCE-A430-8941A7C34131}" type="presParOf" srcId="{B843EE82-CFCB-442A-9672-D5114D3B0650}" destId="{EE79D15D-6DA9-464D-9238-4BDB6CABAB03}" srcOrd="2" destOrd="0" presId="urn:microsoft.com/office/officeart/2005/8/layout/default"/>
    <dgm:cxn modelId="{C66FDDB3-91B4-4D2C-A1F2-7328F4DDBBD8}" type="presParOf" srcId="{B843EE82-CFCB-442A-9672-D5114D3B0650}" destId="{0958E4AF-899B-48ED-A884-2ADE8FF79AEE}" srcOrd="3" destOrd="0" presId="urn:microsoft.com/office/officeart/2005/8/layout/default"/>
    <dgm:cxn modelId="{6ECFEB58-97F7-44A8-82B9-D687678AC83C}" type="presParOf" srcId="{B843EE82-CFCB-442A-9672-D5114D3B0650}" destId="{582191A4-A15D-4AC4-B449-B583EB98666B}" srcOrd="4" destOrd="0" presId="urn:microsoft.com/office/officeart/2005/8/layout/default"/>
    <dgm:cxn modelId="{D457BA27-D51A-425B-85D7-6A8E7C154C56}" type="presParOf" srcId="{B843EE82-CFCB-442A-9672-D5114D3B0650}" destId="{043925C1-F9BB-40E8-A6DF-583424F21C5E}" srcOrd="5" destOrd="0" presId="urn:microsoft.com/office/officeart/2005/8/layout/default"/>
    <dgm:cxn modelId="{40700BBB-C30D-4CA4-9F8E-F977F8ED7F82}" type="presParOf" srcId="{B843EE82-CFCB-442A-9672-D5114D3B0650}" destId="{31774592-C6DC-438F-8FDC-CD64B807E1B7}" srcOrd="6" destOrd="0" presId="urn:microsoft.com/office/officeart/2005/8/layout/default"/>
    <dgm:cxn modelId="{49520824-2385-4258-A780-5FD9D5790817}" type="presParOf" srcId="{B843EE82-CFCB-442A-9672-D5114D3B0650}" destId="{85CDBC6F-2538-4143-8818-C32999D5290E}" srcOrd="7" destOrd="0" presId="urn:microsoft.com/office/officeart/2005/8/layout/default"/>
    <dgm:cxn modelId="{2DCF8C94-5D50-4482-8C28-BFD3E3AD9678}" type="presParOf" srcId="{B843EE82-CFCB-442A-9672-D5114D3B0650}" destId="{A9A864A4-7E95-47AC-BBCD-D9A125309F1B}" srcOrd="8" destOrd="0" presId="urn:microsoft.com/office/officeart/2005/8/layout/default"/>
    <dgm:cxn modelId="{F8A6B328-CA3B-4458-8316-EE6FD7A6CB18}" type="presParOf" srcId="{B843EE82-CFCB-442A-9672-D5114D3B0650}" destId="{A87B41A3-7445-425D-9B2B-38BC181118C9}" srcOrd="9" destOrd="0" presId="urn:microsoft.com/office/officeart/2005/8/layout/default"/>
    <dgm:cxn modelId="{21981A72-0A76-4481-8C58-5702F8F865F9}" type="presParOf" srcId="{B843EE82-CFCB-442A-9672-D5114D3B0650}" destId="{7EF563D1-26B4-425A-9146-F818C0B76B7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A91E48-9E44-4FA5-AB80-91E3B3C5F930}">
      <dsp:nvSpPr>
        <dsp:cNvPr id="0" name=""/>
        <dsp:cNvSpPr/>
      </dsp:nvSpPr>
      <dsp:spPr>
        <a:xfrm>
          <a:off x="983416" y="2790"/>
          <a:ext cx="2533258" cy="1519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Школа мастеров игры</a:t>
          </a:r>
          <a:endParaRPr lang="ru-RU" sz="1800" b="1" kern="1200" dirty="0"/>
        </a:p>
      </dsp:txBody>
      <dsp:txXfrm>
        <a:off x="983416" y="2790"/>
        <a:ext cx="2533258" cy="1519955"/>
      </dsp:txXfrm>
    </dsp:sp>
    <dsp:sp modelId="{EE79D15D-6DA9-464D-9238-4BDB6CABAB03}">
      <dsp:nvSpPr>
        <dsp:cNvPr id="0" name=""/>
        <dsp:cNvSpPr/>
      </dsp:nvSpPr>
      <dsp:spPr>
        <a:xfrm>
          <a:off x="3770000" y="2790"/>
          <a:ext cx="2533258" cy="1519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Обучение команды </a:t>
          </a:r>
          <a:r>
            <a:rPr lang="ru-RU" sz="1800" b="1" kern="1200" dirty="0" err="1" smtClean="0"/>
            <a:t>Антикафе</a:t>
          </a:r>
          <a:endParaRPr lang="ru-RU" sz="1800" b="1" kern="1200" dirty="0"/>
        </a:p>
      </dsp:txBody>
      <dsp:txXfrm>
        <a:off x="3770000" y="2790"/>
        <a:ext cx="2533258" cy="1519955"/>
      </dsp:txXfrm>
    </dsp:sp>
    <dsp:sp modelId="{582191A4-A15D-4AC4-B449-B583EB98666B}">
      <dsp:nvSpPr>
        <dsp:cNvPr id="0" name=""/>
        <dsp:cNvSpPr/>
      </dsp:nvSpPr>
      <dsp:spPr>
        <a:xfrm>
          <a:off x="983416" y="1776071"/>
          <a:ext cx="2533258" cy="1519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Инклюзивные турниры по настольным играм</a:t>
          </a:r>
          <a:endParaRPr lang="ru-RU" sz="1800" b="1" kern="1200" dirty="0"/>
        </a:p>
      </dsp:txBody>
      <dsp:txXfrm>
        <a:off x="983416" y="1776071"/>
        <a:ext cx="2533258" cy="1519955"/>
      </dsp:txXfrm>
    </dsp:sp>
    <dsp:sp modelId="{31774592-C6DC-438F-8FDC-CD64B807E1B7}">
      <dsp:nvSpPr>
        <dsp:cNvPr id="0" name=""/>
        <dsp:cNvSpPr/>
      </dsp:nvSpPr>
      <dsp:spPr>
        <a:xfrm>
          <a:off x="3786213" y="1785951"/>
          <a:ext cx="2533258" cy="1519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Кино показы с </a:t>
          </a:r>
          <a:r>
            <a:rPr lang="ru-RU" sz="1800" b="1" kern="1200" dirty="0" err="1" smtClean="0"/>
            <a:t>тифлокомментариями</a:t>
          </a:r>
          <a:endParaRPr lang="ru-RU" sz="1800" b="1" kern="1200" dirty="0"/>
        </a:p>
      </dsp:txBody>
      <dsp:txXfrm>
        <a:off x="3786213" y="1785951"/>
        <a:ext cx="2533258" cy="1519955"/>
      </dsp:txXfrm>
    </dsp:sp>
    <dsp:sp modelId="{A9A864A4-7E95-47AC-BBCD-D9A125309F1B}">
      <dsp:nvSpPr>
        <dsp:cNvPr id="0" name=""/>
        <dsp:cNvSpPr/>
      </dsp:nvSpPr>
      <dsp:spPr>
        <a:xfrm>
          <a:off x="983416" y="3549352"/>
          <a:ext cx="2533258" cy="1519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Бизнес-завтраки</a:t>
          </a:r>
          <a:r>
            <a:rPr lang="ru-RU" sz="1800" b="1" kern="1200" dirty="0" smtClean="0"/>
            <a:t> в </a:t>
          </a:r>
          <a:r>
            <a:rPr lang="ru-RU" sz="1800" b="1" kern="1200" dirty="0" err="1" smtClean="0"/>
            <a:t>Антикафе</a:t>
          </a:r>
          <a:endParaRPr lang="ru-RU" sz="1800" b="1" kern="1200" dirty="0"/>
        </a:p>
      </dsp:txBody>
      <dsp:txXfrm>
        <a:off x="983416" y="3549352"/>
        <a:ext cx="2533258" cy="1519955"/>
      </dsp:txXfrm>
    </dsp:sp>
    <dsp:sp modelId="{7EF563D1-26B4-425A-9146-F818C0B76B70}">
      <dsp:nvSpPr>
        <dsp:cNvPr id="0" name=""/>
        <dsp:cNvSpPr/>
      </dsp:nvSpPr>
      <dsp:spPr>
        <a:xfrm>
          <a:off x="3770000" y="3549352"/>
          <a:ext cx="2533258" cy="1519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Тематические встречи</a:t>
          </a:r>
          <a:endParaRPr lang="ru-RU" sz="1800" b="1" kern="1200" dirty="0"/>
        </a:p>
      </dsp:txBody>
      <dsp:txXfrm>
        <a:off x="3770000" y="3549352"/>
        <a:ext cx="2533258" cy="1519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85786" y="142852"/>
            <a:ext cx="7658128" cy="19192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Нижегородская региональная общественная организация родителей детей-инвалидов по зрению «Перспектива»</a:t>
            </a:r>
            <a:endParaRPr lang="ru-RU" b="1" dirty="0"/>
          </a:p>
        </p:txBody>
      </p:sp>
      <p:pic>
        <p:nvPicPr>
          <p:cNvPr id="4" name="Рисунок 3" descr="Эмблема для буклета  111111 (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14612" y="1857364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Конкурс «Открытый Нижний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:\Users\Пользователь\Desktop\разное\Скриншот 12-12-2019 16235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500571"/>
            <a:ext cx="3071833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143240" y="2643183"/>
            <a:ext cx="56436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«Инклюзия в действии или </a:t>
            </a:r>
            <a:r>
              <a:rPr lang="ru-RU" sz="3200" b="1" dirty="0" err="1" smtClean="0"/>
              <a:t>Антикафе</a:t>
            </a:r>
            <a:r>
              <a:rPr lang="ru-RU" sz="3200" b="1" dirty="0" smtClean="0"/>
              <a:t>»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2022 г.</a:t>
            </a:r>
          </a:p>
          <a:p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Затраты по проекту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50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246"/>
                <a:gridCol w="29003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Статья бюджета проекта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Сумма (</a:t>
                      </a:r>
                      <a:r>
                        <a:rPr lang="ru-RU" sz="2800" dirty="0" err="1" smtClean="0"/>
                        <a:t>руб</a:t>
                      </a:r>
                      <a:r>
                        <a:rPr lang="ru-RU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труда сотрудников проекта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90 000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и расходные материалы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173 000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мероприятий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15 000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ИТОГО: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278 000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Собственный вклад в рамках</a:t>
                      </a:r>
                      <a:r>
                        <a:rPr lang="ru-RU" sz="2400" b="1" i="1" baseline="0" dirty="0" smtClean="0"/>
                        <a:t> проекта составил </a:t>
                      </a:r>
                      <a:endParaRPr lang="ru-RU" sz="2400" b="1" i="1" dirty="0"/>
                    </a:p>
                    <a:p>
                      <a:pPr algn="ctr"/>
                      <a:r>
                        <a:rPr lang="ru-RU" sz="2400" b="1" i="1" dirty="0" smtClean="0"/>
                        <a:t>274 500</a:t>
                      </a:r>
                      <a:endParaRPr lang="ru-RU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Наши контакты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600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Нижегородская региональная общественная организация родителей детей-инвалидов по зрению «Перспектива»</a:t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Досуговый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центр для слепоглухих людей «ПЛОТ»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Нижний Новгород	 Нижний Новгород 	</a:t>
            </a:r>
          </a:p>
          <a:p>
            <a:pPr marL="3600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Бульвар мира, 16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Мещерский бульвар, 7 к. 2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36000"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 (831) 246 12 64.		 8(831) 437 84 88 			</a:t>
            </a:r>
          </a:p>
          <a:p>
            <a:pPr marL="3600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www.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perspectiva-nn.ru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nroordiz@mail.ru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nroordiz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Цель проекта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99662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Создание в Н.Новгороде первого доступного для незрячих </a:t>
            </a:r>
            <a:r>
              <a:rPr lang="ru-RU" sz="3200" b="1" dirty="0" err="1" smtClean="0">
                <a:solidFill>
                  <a:srgbClr val="C00000"/>
                </a:solidFill>
              </a:rPr>
              <a:t>Антикафе</a:t>
            </a:r>
            <a:r>
              <a:rPr lang="ru-RU" sz="3200" b="1" dirty="0" smtClean="0">
                <a:solidFill>
                  <a:srgbClr val="C00000"/>
                </a:solidFill>
              </a:rPr>
              <a:t> – пространства для инклюзивных встреч и активностей</a:t>
            </a:r>
            <a:endParaRPr lang="ru-RU" dirty="0"/>
          </a:p>
        </p:txBody>
      </p:sp>
      <p:pic>
        <p:nvPicPr>
          <p:cNvPr id="5" name="Рисунок 4" descr="C:\ФОТО 2022\Открытый Нижний Антикафе\НКОшники в Антикафе\WG8T3haEi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392909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ФОТО 2022\Открытый Нижний Антикафе\lvdVBG9AUR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392909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Задачи проекта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72822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Оснастить помещение </a:t>
            </a:r>
            <a:r>
              <a:rPr lang="ru-RU" b="1" dirty="0" err="1" smtClean="0">
                <a:solidFill>
                  <a:srgbClr val="002060"/>
                </a:solidFill>
              </a:rPr>
              <a:t>Досугового</a:t>
            </a:r>
            <a:r>
              <a:rPr lang="ru-RU" b="1" dirty="0" smtClean="0">
                <a:solidFill>
                  <a:srgbClr val="002060"/>
                </a:solidFill>
              </a:rPr>
              <a:t> центра «ПЛОТ» специализированным оборудованием, необходимым  для работы </a:t>
            </a:r>
            <a:r>
              <a:rPr lang="ru-RU" b="1" dirty="0" err="1" smtClean="0">
                <a:solidFill>
                  <a:srgbClr val="002060"/>
                </a:solidFill>
              </a:rPr>
              <a:t>Антикафе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Разработать и опробовать в формате </a:t>
            </a:r>
            <a:r>
              <a:rPr lang="ru-RU" b="1" dirty="0" err="1" smtClean="0">
                <a:solidFill>
                  <a:srgbClr val="002060"/>
                </a:solidFill>
              </a:rPr>
              <a:t>Антикафе</a:t>
            </a:r>
            <a:r>
              <a:rPr lang="ru-RU" b="1" dirty="0" smtClean="0">
                <a:solidFill>
                  <a:srgbClr val="002060"/>
                </a:solidFill>
              </a:rPr>
              <a:t> доступные для представителей ЦГ «Перспектива» активности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Привлечь внимание общественности к доступному для незрячих </a:t>
            </a:r>
            <a:r>
              <a:rPr lang="ru-RU" b="1" dirty="0" err="1" smtClean="0">
                <a:solidFill>
                  <a:srgbClr val="002060"/>
                </a:solidFill>
              </a:rPr>
              <a:t>антикафе</a:t>
            </a:r>
            <a:r>
              <a:rPr lang="ru-RU" b="1" dirty="0" smtClean="0">
                <a:solidFill>
                  <a:srgbClr val="002060"/>
                </a:solidFill>
              </a:rPr>
              <a:t> через проведение инклюзивных мероприятий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 что же такое </a:t>
            </a:r>
            <a:r>
              <a:rPr lang="ru-RU" b="1" dirty="0" err="1" smtClean="0">
                <a:solidFill>
                  <a:srgbClr val="C00000"/>
                </a:solidFill>
              </a:rPr>
              <a:t>Антикафе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</a:rPr>
              <a:t>Общественное пространство для встреч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</a:rPr>
              <a:t>Еда – не главное, главное общение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</a:rPr>
              <a:t>Время – деньги! Оплачивается время пребывания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</a:rPr>
              <a:t>Место для встречи разных людей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</a:rPr>
              <a:t>Много локаций – каждый сможет уединиться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</a:rPr>
              <a:t>Можно быть свободным от сервиса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</a:rPr>
              <a:t>Можно арендовать помещение и проводить любые встречи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</a:rPr>
              <a:t>Можно работать за компьютером вне дома или офиса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1214422"/>
          <a:ext cx="728667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42860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Технология ДОСТУПНОЕ АНТИКАФЕ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ФОТО 2022\Открытый Нижний Антикафе\кинопоказ 14.11.2022\mwaroVCk2x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427371" cy="2491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1473" y="3000372"/>
            <a:ext cx="392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Инклюзивный кино показ в темноте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ФОТО 2022\Открытый Нижний Антикафе\большая игра\eiZkGXUSak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71480"/>
            <a:ext cx="3037407" cy="548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3504" y="6143644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Большой  инклюзивный турнир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ФОТО 2022\Открытый Нижний Антикафе\большая игра\R488CikNQt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4548618" cy="2560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28662" y="6215082"/>
            <a:ext cx="22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Победители турнира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28.userapi.com/impg/Ko_QP6tyaFIUmm6Oa484EGgLrAqIS7u7wVUlZA/joxtjK6C8OU.jpg?size=1156x521&amp;quality=95&amp;sign=606aed4c784bef585d07f2dc4825b7a4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50315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00034" y="2714620"/>
            <a:ext cx="24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МВД в </a:t>
            </a:r>
            <a:r>
              <a:rPr lang="ru-RU" b="1" dirty="0" err="1" smtClean="0">
                <a:solidFill>
                  <a:srgbClr val="002060"/>
                </a:solidFill>
              </a:rPr>
              <a:t>Атикафе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sun1-19.userapi.com/impg/yqSw6i0p3Y5wQdhagZnKphQQ12YFcgKwAKX-aQ/Bhkl4hgYUqc.jpg?size=1280x960&amp;quality=96&amp;sign=c1761c5d6b1bacc61a025942509d282f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496"/>
            <a:ext cx="4524737" cy="3394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357950" y="2571744"/>
            <a:ext cx="220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Антикафе</a:t>
            </a:r>
            <a:r>
              <a:rPr lang="ru-RU" b="1" dirty="0" smtClean="0">
                <a:solidFill>
                  <a:srgbClr val="002060"/>
                </a:solidFill>
              </a:rPr>
              <a:t> в темноте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s://sun9-79.userapi.com/impg/nZ4UaQDt6N8QfZZGP3ZUBeWnE5eyfJ4Rkfx3eg/Tn8Rq0F0eRw.jpg?size=1280x577&amp;quality=96&amp;sign=828a30c3e393069893ce78db9227342e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385765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71538" y="6000768"/>
            <a:ext cx="201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Танцы в </a:t>
            </a:r>
            <a:r>
              <a:rPr lang="ru-RU" b="1" dirty="0" err="1" smtClean="0">
                <a:solidFill>
                  <a:srgbClr val="002060"/>
                </a:solidFill>
              </a:rPr>
              <a:t>Антикафе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Бизнес-завтрак для соседей и друзей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35826"/>
            <a:ext cx="3952902" cy="29646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83"/>
            <a:ext cx="4095756" cy="3071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00108"/>
            <a:ext cx="3714753" cy="27860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86190"/>
            <a:ext cx="3809980" cy="2857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Итоги работы </a:t>
            </a:r>
            <a:r>
              <a:rPr lang="ru-RU" b="1" dirty="0" err="1" smtClean="0">
                <a:solidFill>
                  <a:srgbClr val="C00000"/>
                </a:solidFill>
              </a:rPr>
              <a:t>Антикафе</a:t>
            </a:r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</a:rPr>
              <a:t>ПЛОТу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262 человека посетили инклюзивное пространство</a:t>
            </a:r>
          </a:p>
          <a:p>
            <a:r>
              <a:rPr lang="ru-RU" sz="4000" dirty="0" smtClean="0"/>
              <a:t>40 часов работы </a:t>
            </a:r>
            <a:r>
              <a:rPr lang="ru-RU" sz="4000" dirty="0" err="1" smtClean="0"/>
              <a:t>Антикафе</a:t>
            </a:r>
            <a:endParaRPr lang="ru-RU" sz="4000" dirty="0" smtClean="0"/>
          </a:p>
          <a:p>
            <a:r>
              <a:rPr lang="ru-RU" sz="4000" dirty="0" smtClean="0"/>
              <a:t>10480 чел/час</a:t>
            </a:r>
          </a:p>
          <a:p>
            <a:r>
              <a:rPr lang="ru-RU" sz="4000" dirty="0" smtClean="0"/>
              <a:t>26 волонтеров работали в </a:t>
            </a:r>
            <a:r>
              <a:rPr lang="ru-RU" sz="4000" dirty="0" err="1" smtClean="0"/>
              <a:t>Антикафе</a:t>
            </a:r>
            <a:endParaRPr lang="ru-RU" sz="4000" dirty="0" smtClean="0"/>
          </a:p>
          <a:p>
            <a:r>
              <a:rPr lang="ru-RU" sz="4000" dirty="0" smtClean="0"/>
              <a:t>1,5 кг кофе  или 10725 зерен</a:t>
            </a:r>
          </a:p>
          <a:p>
            <a:r>
              <a:rPr lang="ru-RU" sz="4000" dirty="0" smtClean="0"/>
              <a:t>34 настольные игры может предложить </a:t>
            </a:r>
            <a:r>
              <a:rPr lang="ru-RU" sz="4000" dirty="0" err="1" smtClean="0"/>
              <a:t>Антикафе</a:t>
            </a:r>
            <a:r>
              <a:rPr lang="ru-RU" sz="4000" dirty="0" smtClean="0"/>
              <a:t> своим посетителям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275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Нижегородская региональная общественная организация родителей детей-инвалидов по зрению «Перспектива»</vt:lpstr>
      <vt:lpstr>Цель проекта</vt:lpstr>
      <vt:lpstr>Задачи проекта</vt:lpstr>
      <vt:lpstr>А что же такое Антикафе?</vt:lpstr>
      <vt:lpstr>Слайд 5</vt:lpstr>
      <vt:lpstr>Слайд 6</vt:lpstr>
      <vt:lpstr>Слайд 7</vt:lpstr>
      <vt:lpstr>Бизнес-завтрак для соседей и друзей</vt:lpstr>
      <vt:lpstr>Итоги работы Антикафе в ПЛОТу</vt:lpstr>
      <vt:lpstr>Затраты по проекту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Нижегородская региональная общественная организация родителей детей-инвалидов по зрению «Перспектива»</dc:title>
  <dc:creator>Пользователь</dc:creator>
  <cp:lastModifiedBy>kosorotikova</cp:lastModifiedBy>
  <cp:revision>11</cp:revision>
  <dcterms:created xsi:type="dcterms:W3CDTF">2021-09-14T15:30:59Z</dcterms:created>
  <dcterms:modified xsi:type="dcterms:W3CDTF">2022-12-13T12:27:53Z</dcterms:modified>
</cp:coreProperties>
</file>